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er Medium" charset="1" panose="02000503000000020004"/>
      <p:regular r:id="rId15"/>
    </p:embeddedFont>
    <p:embeddedFont>
      <p:font typeface="Anton" charset="1" panose="00000500000000000000"/>
      <p:regular r:id="rId16"/>
    </p:embeddedFont>
    <p:embeddedFont>
      <p:font typeface="Inter" charset="1" panose="020B05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5485809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112545" y="1038225"/>
            <a:ext cx="10146755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48420" y="2236833"/>
            <a:ext cx="5246370" cy="7021467"/>
            <a:chOff x="0" y="0"/>
            <a:chExt cx="812800" cy="10878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087809"/>
            </a:xfrm>
            <a:custGeom>
              <a:avLst/>
              <a:gdLst/>
              <a:ahLst/>
              <a:cxnLst/>
              <a:rect r="r" b="b" t="t" l="l"/>
              <a:pathLst>
                <a:path h="10878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87809"/>
                  </a:lnTo>
                  <a:lnTo>
                    <a:pt x="0" y="1087809"/>
                  </a:lnTo>
                  <a:close/>
                </a:path>
              </a:pathLst>
            </a:custGeom>
            <a:blipFill>
              <a:blip r:embed="rId2"/>
              <a:stretch>
                <a:fillRect l="-39223" t="0" r="-39223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028700" y="1711873"/>
            <a:ext cx="5485809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112545" y="1711873"/>
            <a:ext cx="10146755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573972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51167" y="-2236833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7112545" y="9239250"/>
            <a:ext cx="7407351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7112545" y="3583814"/>
            <a:ext cx="8853253" cy="537686"/>
            <a:chOff x="0" y="0"/>
            <a:chExt cx="2331721" cy="1416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31721" cy="141613"/>
            </a:xfrm>
            <a:custGeom>
              <a:avLst/>
              <a:gdLst/>
              <a:ahLst/>
              <a:cxnLst/>
              <a:rect r="r" b="b" t="t" l="l"/>
              <a:pathLst>
                <a:path h="141613" w="2331721">
                  <a:moveTo>
                    <a:pt x="0" y="0"/>
                  </a:moveTo>
                  <a:lnTo>
                    <a:pt x="2331721" y="0"/>
                  </a:lnTo>
                  <a:lnTo>
                    <a:pt x="2331721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31721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12545" y="4626326"/>
            <a:ext cx="7937752" cy="537686"/>
            <a:chOff x="0" y="0"/>
            <a:chExt cx="2090601" cy="1416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90601" cy="141613"/>
            </a:xfrm>
            <a:custGeom>
              <a:avLst/>
              <a:gdLst/>
              <a:ahLst/>
              <a:cxnLst/>
              <a:rect r="r" b="b" t="t" l="l"/>
              <a:pathLst>
                <a:path h="141613" w="2090601">
                  <a:moveTo>
                    <a:pt x="0" y="0"/>
                  </a:moveTo>
                  <a:lnTo>
                    <a:pt x="2090601" y="0"/>
                  </a:lnTo>
                  <a:lnTo>
                    <a:pt x="2090601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090601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12545" y="5668837"/>
            <a:ext cx="7186254" cy="537686"/>
            <a:chOff x="0" y="0"/>
            <a:chExt cx="1892676" cy="141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92676" cy="141613"/>
            </a:xfrm>
            <a:custGeom>
              <a:avLst/>
              <a:gdLst/>
              <a:ahLst/>
              <a:cxnLst/>
              <a:rect r="r" b="b" t="t" l="l"/>
              <a:pathLst>
                <a:path h="141613" w="1892676">
                  <a:moveTo>
                    <a:pt x="0" y="0"/>
                  </a:moveTo>
                  <a:lnTo>
                    <a:pt x="1892676" y="0"/>
                  </a:lnTo>
                  <a:lnTo>
                    <a:pt x="1892676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892676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120648" y="6721892"/>
            <a:ext cx="1299691" cy="1292853"/>
          </a:xfrm>
          <a:custGeom>
            <a:avLst/>
            <a:gdLst/>
            <a:ahLst/>
            <a:cxnLst/>
            <a:rect r="r" b="b" t="t" l="l"/>
            <a:pathLst>
              <a:path h="1292853" w="1299691">
                <a:moveTo>
                  <a:pt x="0" y="0"/>
                </a:moveTo>
                <a:lnTo>
                  <a:pt x="1299691" y="0"/>
                </a:lnTo>
                <a:lnTo>
                  <a:pt x="1299691" y="1292853"/>
                </a:lnTo>
                <a:lnTo>
                  <a:pt x="0" y="129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5965798" y="3311699"/>
            <a:ext cx="924937" cy="920071"/>
          </a:xfrm>
          <a:custGeom>
            <a:avLst/>
            <a:gdLst/>
            <a:ahLst/>
            <a:cxnLst/>
            <a:rect r="r" b="b" t="t" l="l"/>
            <a:pathLst>
              <a:path h="920071" w="924937">
                <a:moveTo>
                  <a:pt x="924937" y="0"/>
                </a:moveTo>
                <a:lnTo>
                  <a:pt x="0" y="0"/>
                </a:lnTo>
                <a:lnTo>
                  <a:pt x="0" y="920072"/>
                </a:lnTo>
                <a:lnTo>
                  <a:pt x="924937" y="920072"/>
                </a:lnTo>
                <a:lnTo>
                  <a:pt x="9249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112545" y="8492952"/>
            <a:ext cx="1647462" cy="439329"/>
            <a:chOff x="0" y="0"/>
            <a:chExt cx="2196617" cy="58577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85773" cy="585773"/>
              <a:chOff x="0" y="0"/>
              <a:chExt cx="115708" cy="11570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05422" y="0"/>
              <a:ext cx="585773" cy="585773"/>
              <a:chOff x="0" y="0"/>
              <a:chExt cx="115708" cy="11570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610844" y="0"/>
              <a:ext cx="585773" cy="585773"/>
              <a:chOff x="0" y="0"/>
              <a:chExt cx="115708" cy="11570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7112545" y="6721892"/>
            <a:ext cx="4517616" cy="537686"/>
            <a:chOff x="0" y="0"/>
            <a:chExt cx="1189825" cy="1416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9825" cy="141613"/>
            </a:xfrm>
            <a:custGeom>
              <a:avLst/>
              <a:gdLst/>
              <a:ahLst/>
              <a:cxnLst/>
              <a:rect r="r" b="b" t="t" l="l"/>
              <a:pathLst>
                <a:path h="141613" w="1189825">
                  <a:moveTo>
                    <a:pt x="0" y="0"/>
                  </a:moveTo>
                  <a:lnTo>
                    <a:pt x="1189825" y="0"/>
                  </a:lnTo>
                  <a:lnTo>
                    <a:pt x="1189825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89825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688102" y="1148387"/>
            <a:ext cx="416700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 CULIACÁN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297290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453157" y="8505957"/>
            <a:ext cx="1806143" cy="3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CREATED BY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672296" y="8862126"/>
            <a:ext cx="2587004" cy="7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GARCIA RODRIGUEZ USIEL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12545" y="3024873"/>
            <a:ext cx="9211719" cy="427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304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IA, C</a:t>
            </a:r>
            <a:r>
              <a:rPr lang="en-US" sz="7304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RIMEN ORGANIZADO Y SEGURIDAD EN MÉXICO: ¿QUIÉN CONTROLA LA TECNOLOGÍA?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78942"/>
            <a:ext cx="3332240" cy="7079358"/>
            <a:chOff x="0" y="0"/>
            <a:chExt cx="683739" cy="145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3739" cy="1452607"/>
            </a:xfrm>
            <a:custGeom>
              <a:avLst/>
              <a:gdLst/>
              <a:ahLst/>
              <a:cxnLst/>
              <a:rect r="r" b="b" t="t" l="l"/>
              <a:pathLst>
                <a:path h="1452607" w="683739">
                  <a:moveTo>
                    <a:pt x="0" y="0"/>
                  </a:moveTo>
                  <a:lnTo>
                    <a:pt x="683739" y="0"/>
                  </a:lnTo>
                  <a:lnTo>
                    <a:pt x="683739" y="1452607"/>
                  </a:lnTo>
                  <a:lnTo>
                    <a:pt x="0" y="1452607"/>
                  </a:lnTo>
                  <a:close/>
                </a:path>
              </a:pathLst>
            </a:custGeom>
            <a:blipFill>
              <a:blip r:embed="rId4"/>
              <a:stretch>
                <a:fillRect l="-133452" t="0" r="-13345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27060" y="2178942"/>
            <a:ext cx="3332240" cy="7079358"/>
            <a:chOff x="0" y="0"/>
            <a:chExt cx="683739" cy="14526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3739" cy="1452607"/>
            </a:xfrm>
            <a:custGeom>
              <a:avLst/>
              <a:gdLst/>
              <a:ahLst/>
              <a:cxnLst/>
              <a:rect r="r" b="b" t="t" l="l"/>
              <a:pathLst>
                <a:path h="1452607" w="683739">
                  <a:moveTo>
                    <a:pt x="0" y="0"/>
                  </a:moveTo>
                  <a:lnTo>
                    <a:pt x="683739" y="0"/>
                  </a:lnTo>
                  <a:lnTo>
                    <a:pt x="683739" y="1452607"/>
                  </a:lnTo>
                  <a:lnTo>
                    <a:pt x="0" y="1452607"/>
                  </a:lnTo>
                  <a:close/>
                </a:path>
              </a:pathLst>
            </a:custGeom>
            <a:blipFill>
              <a:blip r:embed="rId5"/>
              <a:stretch>
                <a:fillRect l="-56225" t="0" r="-5622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90245" y="4874657"/>
            <a:ext cx="6707509" cy="537686"/>
            <a:chOff x="0" y="0"/>
            <a:chExt cx="1766587" cy="141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6587" cy="141613"/>
            </a:xfrm>
            <a:custGeom>
              <a:avLst/>
              <a:gdLst/>
              <a:ahLst/>
              <a:cxnLst/>
              <a:rect r="r" b="b" t="t" l="l"/>
              <a:pathLst>
                <a:path h="141613" w="1766587">
                  <a:moveTo>
                    <a:pt x="0" y="0"/>
                  </a:moveTo>
                  <a:lnTo>
                    <a:pt x="1766587" y="0"/>
                  </a:lnTo>
                  <a:lnTo>
                    <a:pt x="1766587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66587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20269" y="8818971"/>
            <a:ext cx="1647462" cy="439329"/>
            <a:chOff x="0" y="0"/>
            <a:chExt cx="2196617" cy="58577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85773" cy="585773"/>
              <a:chOff x="0" y="0"/>
              <a:chExt cx="115708" cy="11570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805422" y="0"/>
              <a:ext cx="585773" cy="585773"/>
              <a:chOff x="0" y="0"/>
              <a:chExt cx="115708" cy="1157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10844" y="0"/>
              <a:ext cx="585773" cy="585773"/>
              <a:chOff x="0" y="0"/>
              <a:chExt cx="115708" cy="11570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6655261" y="2697123"/>
            <a:ext cx="4977479" cy="537686"/>
            <a:chOff x="0" y="0"/>
            <a:chExt cx="1310941" cy="1416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0941" cy="141613"/>
            </a:xfrm>
            <a:custGeom>
              <a:avLst/>
              <a:gdLst/>
              <a:ahLst/>
              <a:cxnLst/>
              <a:rect r="r" b="b" t="t" l="l"/>
              <a:pathLst>
                <a:path h="141613" w="1310941">
                  <a:moveTo>
                    <a:pt x="0" y="0"/>
                  </a:moveTo>
                  <a:lnTo>
                    <a:pt x="1310941" y="0"/>
                  </a:lnTo>
                  <a:lnTo>
                    <a:pt x="1310941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310941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501578" y="3785890"/>
            <a:ext cx="5296869" cy="537686"/>
            <a:chOff x="0" y="0"/>
            <a:chExt cx="1395060" cy="1416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5060" cy="141613"/>
            </a:xfrm>
            <a:custGeom>
              <a:avLst/>
              <a:gdLst/>
              <a:ahLst/>
              <a:cxnLst/>
              <a:rect r="r" b="b" t="t" l="l"/>
              <a:pathLst>
                <a:path h="141613" w="1395060">
                  <a:moveTo>
                    <a:pt x="0" y="0"/>
                  </a:moveTo>
                  <a:lnTo>
                    <a:pt x="1395060" y="0"/>
                  </a:lnTo>
                  <a:lnTo>
                    <a:pt x="1395060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395060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588710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85457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00887" y="5543132"/>
            <a:ext cx="7086226" cy="310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México enfrenta una crisis de seguridad: homicidios, narcotráfico, desapariciones, ciberextorsión.</a:t>
            </a:r>
          </a:p>
          <a:p>
            <a:pPr algn="ctr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La tecnología (IA incluida) ya forma parte de este conflicto, tanto del lado del Estado como del crimen organizado.</a:t>
            </a:r>
          </a:p>
          <a:p>
            <a:pPr algn="ctr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Pregunta central: ¿Quién está aprovechando la IA? ¿Para proteger o para controlar?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20567" y="2207517"/>
            <a:ext cx="6846865" cy="304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6926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INTRODUCCIÓN: MÉXICO ANTE LA VIOLENCIA MODERNA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78942"/>
            <a:ext cx="7385285" cy="7079358"/>
            <a:chOff x="0" y="0"/>
            <a:chExt cx="1144174" cy="1096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4174" cy="1096778"/>
            </a:xfrm>
            <a:custGeom>
              <a:avLst/>
              <a:gdLst/>
              <a:ahLst/>
              <a:cxnLst/>
              <a:rect r="r" b="b" t="t" l="l"/>
              <a:pathLst>
                <a:path h="1096778" w="1144174">
                  <a:moveTo>
                    <a:pt x="0" y="0"/>
                  </a:moveTo>
                  <a:lnTo>
                    <a:pt x="1144174" y="0"/>
                  </a:lnTo>
                  <a:lnTo>
                    <a:pt x="1144174" y="1096778"/>
                  </a:lnTo>
                  <a:lnTo>
                    <a:pt x="0" y="1096778"/>
                  </a:lnTo>
                  <a:close/>
                </a:path>
              </a:pathLst>
            </a:custGeom>
            <a:blipFill>
              <a:blip r:embed="rId4"/>
              <a:stretch>
                <a:fillRect l="0" t="-2160" r="0" b="-216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6109" y="2596866"/>
            <a:ext cx="6245728" cy="435832"/>
            <a:chOff x="0" y="0"/>
            <a:chExt cx="2029396" cy="1416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9396" cy="141613"/>
            </a:xfrm>
            <a:custGeom>
              <a:avLst/>
              <a:gdLst/>
              <a:ahLst/>
              <a:cxnLst/>
              <a:rect r="r" b="b" t="t" l="l"/>
              <a:pathLst>
                <a:path h="141613" w="2029396">
                  <a:moveTo>
                    <a:pt x="0" y="0"/>
                  </a:moveTo>
                  <a:lnTo>
                    <a:pt x="2029396" y="0"/>
                  </a:lnTo>
                  <a:lnTo>
                    <a:pt x="2029396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9396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5005" y="3426513"/>
            <a:ext cx="6436497" cy="435832"/>
            <a:chOff x="0" y="0"/>
            <a:chExt cx="2091382" cy="1416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91382" cy="141613"/>
            </a:xfrm>
            <a:custGeom>
              <a:avLst/>
              <a:gdLst/>
              <a:ahLst/>
              <a:cxnLst/>
              <a:rect r="r" b="b" t="t" l="l"/>
              <a:pathLst>
                <a:path h="141613" w="2091382">
                  <a:moveTo>
                    <a:pt x="0" y="0"/>
                  </a:moveTo>
                  <a:lnTo>
                    <a:pt x="2091382" y="0"/>
                  </a:lnTo>
                  <a:lnTo>
                    <a:pt x="2091382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091382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11838" y="8818971"/>
            <a:ext cx="439329" cy="439329"/>
            <a:chOff x="0" y="0"/>
            <a:chExt cx="115708" cy="1157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708" cy="115708"/>
            </a:xfrm>
            <a:custGeom>
              <a:avLst/>
              <a:gdLst/>
              <a:ahLst/>
              <a:cxnLst/>
              <a:rect r="r" b="b" t="t" l="l"/>
              <a:pathLst>
                <a:path h="115708" w="115708">
                  <a:moveTo>
                    <a:pt x="0" y="0"/>
                  </a:moveTo>
                  <a:lnTo>
                    <a:pt x="115708" y="0"/>
                  </a:lnTo>
                  <a:lnTo>
                    <a:pt x="115708" y="115708"/>
                  </a:lnTo>
                  <a:lnTo>
                    <a:pt x="0" y="115708"/>
                  </a:lnTo>
                  <a:close/>
                </a:path>
              </a:pathLst>
            </a:custGeom>
            <a:solidFill>
              <a:srgbClr val="B1B6B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5708" cy="163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215904" y="8818971"/>
            <a:ext cx="439329" cy="439329"/>
            <a:chOff x="0" y="0"/>
            <a:chExt cx="115708" cy="1157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708" cy="115708"/>
            </a:xfrm>
            <a:custGeom>
              <a:avLst/>
              <a:gdLst/>
              <a:ahLst/>
              <a:cxnLst/>
              <a:rect r="r" b="b" t="t" l="l"/>
              <a:pathLst>
                <a:path h="115708" w="115708">
                  <a:moveTo>
                    <a:pt x="0" y="0"/>
                  </a:moveTo>
                  <a:lnTo>
                    <a:pt x="115708" y="0"/>
                  </a:lnTo>
                  <a:lnTo>
                    <a:pt x="115708" y="115708"/>
                  </a:lnTo>
                  <a:lnTo>
                    <a:pt x="0" y="115708"/>
                  </a:lnTo>
                  <a:close/>
                </a:path>
              </a:pathLst>
            </a:custGeom>
            <a:solidFill>
              <a:srgbClr val="B1B6B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5708" cy="163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19971" y="8818971"/>
            <a:ext cx="439329" cy="439329"/>
            <a:chOff x="0" y="0"/>
            <a:chExt cx="115708" cy="1157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708" cy="115708"/>
            </a:xfrm>
            <a:custGeom>
              <a:avLst/>
              <a:gdLst/>
              <a:ahLst/>
              <a:cxnLst/>
              <a:rect r="r" b="b" t="t" l="l"/>
              <a:pathLst>
                <a:path h="115708" w="115708">
                  <a:moveTo>
                    <a:pt x="0" y="0"/>
                  </a:moveTo>
                  <a:lnTo>
                    <a:pt x="115708" y="0"/>
                  </a:lnTo>
                  <a:lnTo>
                    <a:pt x="115708" y="115708"/>
                  </a:lnTo>
                  <a:lnTo>
                    <a:pt x="0" y="115708"/>
                  </a:lnTo>
                  <a:close/>
                </a:path>
              </a:pathLst>
            </a:custGeom>
            <a:solidFill>
              <a:srgbClr val="B1B6B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5708" cy="163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588710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85457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95005" y="2230152"/>
            <a:ext cx="7424965" cy="170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6"/>
              </a:lnSpc>
            </a:pPr>
            <a:r>
              <a:rPr lang="en-US" sz="5857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CRIMEN ORGANIZADO Y TECNOLOGÍA EN MÉXICO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66109" y="4037377"/>
            <a:ext cx="7453861" cy="466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Lo que ya ocurre: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Drones con explosivos: Usados por el CJNG (Cártel Jalisco Nueva Generación) para atacar a rivales o fuerzas de seguridad en Michoacán, Zacatecas, Jalisco.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Intervención de comunicaciones: Uso de software avanzado para rastrear o intervenir dispositivos.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Ciberextorsión y phishing: Ataques cibernéticos a personas, empresas y gobiernos locales.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Narcomensajes deepfake: Uso potencial de IA para crear audios/videos falsos que intimiden o difundan desinformación.</a:t>
            </a:r>
          </a:p>
        </p:txBody>
      </p: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08640" y="2178942"/>
            <a:ext cx="7850660" cy="3465188"/>
            <a:chOff x="0" y="0"/>
            <a:chExt cx="1216273" cy="5368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6273" cy="536848"/>
            </a:xfrm>
            <a:custGeom>
              <a:avLst/>
              <a:gdLst/>
              <a:ahLst/>
              <a:cxnLst/>
              <a:rect r="r" b="b" t="t" l="l"/>
              <a:pathLst>
                <a:path h="536848" w="1216273">
                  <a:moveTo>
                    <a:pt x="0" y="0"/>
                  </a:moveTo>
                  <a:lnTo>
                    <a:pt x="1216273" y="0"/>
                  </a:lnTo>
                  <a:lnTo>
                    <a:pt x="1216273" y="536848"/>
                  </a:lnTo>
                  <a:lnTo>
                    <a:pt x="0" y="536848"/>
                  </a:lnTo>
                  <a:close/>
                </a:path>
              </a:pathLst>
            </a:custGeom>
            <a:blipFill>
              <a:blip r:embed="rId4"/>
              <a:stretch>
                <a:fillRect l="0" t="-18257" r="0" b="-1825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1063" y="2488487"/>
            <a:ext cx="5928131" cy="537686"/>
            <a:chOff x="0" y="0"/>
            <a:chExt cx="1561318" cy="1416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1318" cy="141613"/>
            </a:xfrm>
            <a:custGeom>
              <a:avLst/>
              <a:gdLst/>
              <a:ahLst/>
              <a:cxnLst/>
              <a:rect r="r" b="b" t="t" l="l"/>
              <a:pathLst>
                <a:path h="141613" w="1561318">
                  <a:moveTo>
                    <a:pt x="0" y="0"/>
                  </a:moveTo>
                  <a:lnTo>
                    <a:pt x="1561318" y="0"/>
                  </a:lnTo>
                  <a:lnTo>
                    <a:pt x="1561318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61318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1063" y="3218264"/>
            <a:ext cx="2735646" cy="537686"/>
            <a:chOff x="0" y="0"/>
            <a:chExt cx="720499" cy="1416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0499" cy="141613"/>
            </a:xfrm>
            <a:custGeom>
              <a:avLst/>
              <a:gdLst/>
              <a:ahLst/>
              <a:cxnLst/>
              <a:rect r="r" b="b" t="t" l="l"/>
              <a:pathLst>
                <a:path h="141613" w="720499">
                  <a:moveTo>
                    <a:pt x="0" y="0"/>
                  </a:moveTo>
                  <a:lnTo>
                    <a:pt x="720499" y="0"/>
                  </a:lnTo>
                  <a:lnTo>
                    <a:pt x="720499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20499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08640" y="5793112"/>
            <a:ext cx="7850660" cy="3465188"/>
            <a:chOff x="0" y="0"/>
            <a:chExt cx="1216273" cy="5368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6273" cy="536848"/>
            </a:xfrm>
            <a:custGeom>
              <a:avLst/>
              <a:gdLst/>
              <a:ahLst/>
              <a:cxnLst/>
              <a:rect r="r" b="b" t="t" l="l"/>
              <a:pathLst>
                <a:path h="536848" w="1216273">
                  <a:moveTo>
                    <a:pt x="0" y="0"/>
                  </a:moveTo>
                  <a:lnTo>
                    <a:pt x="1216273" y="0"/>
                  </a:lnTo>
                  <a:lnTo>
                    <a:pt x="1216273" y="536848"/>
                  </a:lnTo>
                  <a:lnTo>
                    <a:pt x="0" y="536848"/>
                  </a:lnTo>
                  <a:close/>
                </a:path>
              </a:pathLst>
            </a:custGeom>
            <a:blipFill>
              <a:blip r:embed="rId5"/>
              <a:stretch>
                <a:fillRect l="0" t="-25472" r="0" b="-2547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8818971"/>
            <a:ext cx="1647462" cy="439329"/>
            <a:chOff x="0" y="0"/>
            <a:chExt cx="2196617" cy="58577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85773" cy="585773"/>
              <a:chOff x="0" y="0"/>
              <a:chExt cx="115708" cy="1157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05422" y="0"/>
              <a:ext cx="585773" cy="585773"/>
              <a:chOff x="0" y="0"/>
              <a:chExt cx="115708" cy="11570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610844" y="0"/>
              <a:ext cx="585773" cy="585773"/>
              <a:chOff x="0" y="0"/>
              <a:chExt cx="115708" cy="11570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5588710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85457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1063" y="2197992"/>
            <a:ext cx="7811129" cy="155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326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GOBIERNO Y FUERZAS DE SEGURIDAD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1063" y="3939865"/>
            <a:ext cx="7811129" cy="465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¿Cómo usan la IA o tecnologías avanzadas?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Reconocimiento facial: Implementado en CDMX para vigilancia urbana y estaciones del Metro.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Plataformas de análisis criminal predictivo: Algunas policías usan software para identificar zonas de riesgo (aún poco público).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Drones de vigilancia y cámaras con IA: Proyecto de seguridad urbana con empresas privadas (como Hikvision, Dahua).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Problemas: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Corrupción e infiltración del crimen organizado en cuerpos policiales.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Riesgo de abuso de estas tecnologías (vigilancia masiva sin control legal).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México carece de regulación específica sobre el uso ético de IA en seguridad.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926374" y="4768008"/>
            <a:ext cx="4332926" cy="4490292"/>
            <a:chOff x="0" y="0"/>
            <a:chExt cx="889069" cy="921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9069" cy="921359"/>
            </a:xfrm>
            <a:custGeom>
              <a:avLst/>
              <a:gdLst/>
              <a:ahLst/>
              <a:cxnLst/>
              <a:rect r="r" b="b" t="t" l="l"/>
              <a:pathLst>
                <a:path h="921359" w="889069">
                  <a:moveTo>
                    <a:pt x="0" y="0"/>
                  </a:moveTo>
                  <a:lnTo>
                    <a:pt x="889069" y="0"/>
                  </a:lnTo>
                  <a:lnTo>
                    <a:pt x="889069" y="921359"/>
                  </a:lnTo>
                  <a:lnTo>
                    <a:pt x="0" y="921359"/>
                  </a:lnTo>
                  <a:close/>
                </a:path>
              </a:pathLst>
            </a:custGeom>
            <a:blipFill>
              <a:blip r:embed="rId4"/>
              <a:stretch>
                <a:fillRect l="-45955" t="0" r="-4595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040279" y="4768008"/>
            <a:ext cx="4332926" cy="4490292"/>
            <a:chOff x="0" y="0"/>
            <a:chExt cx="889069" cy="921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9069" cy="921359"/>
            </a:xfrm>
            <a:custGeom>
              <a:avLst/>
              <a:gdLst/>
              <a:ahLst/>
              <a:cxnLst/>
              <a:rect r="r" b="b" t="t" l="l"/>
              <a:pathLst>
                <a:path h="921359" w="889069">
                  <a:moveTo>
                    <a:pt x="0" y="0"/>
                  </a:moveTo>
                  <a:lnTo>
                    <a:pt x="889069" y="0"/>
                  </a:lnTo>
                  <a:lnTo>
                    <a:pt x="889069" y="921359"/>
                  </a:lnTo>
                  <a:lnTo>
                    <a:pt x="0" y="921359"/>
                  </a:lnTo>
                  <a:close/>
                </a:path>
              </a:pathLst>
            </a:custGeom>
            <a:blipFill>
              <a:blip r:embed="rId5"/>
              <a:stretch>
                <a:fillRect l="-27918" t="0" r="-2791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06743" y="2643798"/>
            <a:ext cx="7052557" cy="537686"/>
            <a:chOff x="0" y="0"/>
            <a:chExt cx="1857464" cy="141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57464" cy="141613"/>
            </a:xfrm>
            <a:custGeom>
              <a:avLst/>
              <a:gdLst/>
              <a:ahLst/>
              <a:cxnLst/>
              <a:rect r="r" b="b" t="t" l="l"/>
              <a:pathLst>
                <a:path h="141613" w="1857464">
                  <a:moveTo>
                    <a:pt x="0" y="0"/>
                  </a:moveTo>
                  <a:lnTo>
                    <a:pt x="1857464" y="0"/>
                  </a:lnTo>
                  <a:lnTo>
                    <a:pt x="1857464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857464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39889" y="3932138"/>
            <a:ext cx="4219411" cy="537686"/>
            <a:chOff x="0" y="0"/>
            <a:chExt cx="1111285" cy="1416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1285" cy="141613"/>
            </a:xfrm>
            <a:custGeom>
              <a:avLst/>
              <a:gdLst/>
              <a:ahLst/>
              <a:cxnLst/>
              <a:rect r="r" b="b" t="t" l="l"/>
              <a:pathLst>
                <a:path h="141613" w="1111285">
                  <a:moveTo>
                    <a:pt x="0" y="0"/>
                  </a:moveTo>
                  <a:lnTo>
                    <a:pt x="1111285" y="0"/>
                  </a:lnTo>
                  <a:lnTo>
                    <a:pt x="1111285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11285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8818971"/>
            <a:ext cx="1647462" cy="439329"/>
            <a:chOff x="0" y="0"/>
            <a:chExt cx="2196617" cy="58577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85773" cy="585773"/>
              <a:chOff x="0" y="0"/>
              <a:chExt cx="115708" cy="1157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05422" y="0"/>
              <a:ext cx="585773" cy="585773"/>
              <a:chOff x="0" y="0"/>
              <a:chExt cx="115708" cy="11570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610844" y="0"/>
              <a:ext cx="585773" cy="585773"/>
              <a:chOff x="0" y="0"/>
              <a:chExt cx="115708" cy="11570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5588710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85457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40279" y="1944205"/>
            <a:ext cx="9219021" cy="265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95"/>
              </a:lnSpc>
            </a:pPr>
            <a:r>
              <a:rPr lang="en-US" sz="9126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CIBERSEGURIDAD NACIONAL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191559"/>
            <a:ext cx="6459129" cy="611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Amenazas actuales: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Hackeo a instituciones públicas: Ejemplo: Guacamaya Leaks (2022), revelaron información del Ejército.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Ataques a PEMEX y bancos: Ransomware que paralizó operaciones.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Poca preparación del gobierno en ciberdefensa basada en IA.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Falta de protección: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Solo existen iniciativas fragmentadas del gobierno para ciberseguridad.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INE, SEDENA, IMSS y universidades han sido víctimas de ataques, muchas veces sin seguimiento público.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12435" y="2550549"/>
            <a:ext cx="6434889" cy="537686"/>
            <a:chOff x="0" y="0"/>
            <a:chExt cx="1694785" cy="1416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4786" cy="141613"/>
            </a:xfrm>
            <a:custGeom>
              <a:avLst/>
              <a:gdLst/>
              <a:ahLst/>
              <a:cxnLst/>
              <a:rect r="r" b="b" t="t" l="l"/>
              <a:pathLst>
                <a:path h="141613" w="1694786">
                  <a:moveTo>
                    <a:pt x="0" y="0"/>
                  </a:moveTo>
                  <a:lnTo>
                    <a:pt x="1694786" y="0"/>
                  </a:lnTo>
                  <a:lnTo>
                    <a:pt x="1694786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94785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12435" y="3353241"/>
            <a:ext cx="5555504" cy="537686"/>
            <a:chOff x="0" y="0"/>
            <a:chExt cx="1463178" cy="1416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3178" cy="141613"/>
            </a:xfrm>
            <a:custGeom>
              <a:avLst/>
              <a:gdLst/>
              <a:ahLst/>
              <a:cxnLst/>
              <a:rect r="r" b="b" t="t" l="l"/>
              <a:pathLst>
                <a:path h="141613" w="1463178">
                  <a:moveTo>
                    <a:pt x="0" y="0"/>
                  </a:moveTo>
                  <a:lnTo>
                    <a:pt x="1463178" y="0"/>
                  </a:lnTo>
                  <a:lnTo>
                    <a:pt x="1463178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63178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178942"/>
            <a:ext cx="4036798" cy="7079358"/>
            <a:chOff x="0" y="0"/>
            <a:chExt cx="625406" cy="10967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5406" cy="1096778"/>
            </a:xfrm>
            <a:custGeom>
              <a:avLst/>
              <a:gdLst/>
              <a:ahLst/>
              <a:cxnLst/>
              <a:rect r="r" b="b" t="t" l="l"/>
              <a:pathLst>
                <a:path h="1096778" w="625406">
                  <a:moveTo>
                    <a:pt x="0" y="0"/>
                  </a:moveTo>
                  <a:lnTo>
                    <a:pt x="625406" y="0"/>
                  </a:lnTo>
                  <a:lnTo>
                    <a:pt x="625406" y="1096778"/>
                  </a:lnTo>
                  <a:lnTo>
                    <a:pt x="0" y="1096778"/>
                  </a:lnTo>
                  <a:close/>
                </a:path>
              </a:pathLst>
            </a:custGeom>
            <a:blipFill>
              <a:blip r:embed="rId4"/>
              <a:stretch>
                <a:fillRect l="-105884" t="0" r="-10588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67449" y="2178942"/>
            <a:ext cx="4036798" cy="7079358"/>
            <a:chOff x="0" y="0"/>
            <a:chExt cx="625406" cy="1096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5406" cy="1096778"/>
            </a:xfrm>
            <a:custGeom>
              <a:avLst/>
              <a:gdLst/>
              <a:ahLst/>
              <a:cxnLst/>
              <a:rect r="r" b="b" t="t" l="l"/>
              <a:pathLst>
                <a:path h="1096778" w="625406">
                  <a:moveTo>
                    <a:pt x="0" y="0"/>
                  </a:moveTo>
                  <a:lnTo>
                    <a:pt x="625406" y="0"/>
                  </a:lnTo>
                  <a:lnTo>
                    <a:pt x="625406" y="1096778"/>
                  </a:lnTo>
                  <a:lnTo>
                    <a:pt x="0" y="1096778"/>
                  </a:lnTo>
                  <a:close/>
                </a:path>
              </a:pathLst>
            </a:custGeom>
            <a:blipFill>
              <a:blip r:embed="rId5"/>
              <a:stretch>
                <a:fillRect l="-105884" t="0" r="-10588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412435" y="8818971"/>
            <a:ext cx="1647462" cy="439329"/>
            <a:chOff x="0" y="0"/>
            <a:chExt cx="2196617" cy="58577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85773" cy="585773"/>
              <a:chOff x="0" y="0"/>
              <a:chExt cx="115708" cy="1157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05422" y="0"/>
              <a:ext cx="585773" cy="585773"/>
              <a:chOff x="0" y="0"/>
              <a:chExt cx="115708" cy="11570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610844" y="0"/>
              <a:ext cx="585773" cy="585773"/>
              <a:chOff x="0" y="0"/>
              <a:chExt cx="115708" cy="11570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0412435" y="4157628"/>
            <a:ext cx="2454757" cy="537686"/>
            <a:chOff x="0" y="0"/>
            <a:chExt cx="646520" cy="1416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6521" cy="141613"/>
            </a:xfrm>
            <a:custGeom>
              <a:avLst/>
              <a:gdLst/>
              <a:ahLst/>
              <a:cxnLst/>
              <a:rect r="r" b="b" t="t" l="l"/>
              <a:pathLst>
                <a:path h="141613" w="646521">
                  <a:moveTo>
                    <a:pt x="0" y="0"/>
                  </a:moveTo>
                  <a:lnTo>
                    <a:pt x="646521" y="0"/>
                  </a:lnTo>
                  <a:lnTo>
                    <a:pt x="646521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46520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588710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85457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12435" y="4914389"/>
            <a:ext cx="6846865" cy="34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¿Qué podría pasar si acceden a modelos avanzados?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Generar miles de mensajes falsos para manipular la opinión pública.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Ubicar blancos mediante reconocimiento facial desde drones.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Crear deepfakes de políticos, amenazas o confesiones falsas.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12435" y="2197992"/>
            <a:ext cx="6846865" cy="232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326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EL LADO OSCURO: POSIBLE USO FUTURO DE IA POR CÁRTELES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78942"/>
            <a:ext cx="3332240" cy="7079358"/>
            <a:chOff x="0" y="0"/>
            <a:chExt cx="683739" cy="145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3739" cy="1452607"/>
            </a:xfrm>
            <a:custGeom>
              <a:avLst/>
              <a:gdLst/>
              <a:ahLst/>
              <a:cxnLst/>
              <a:rect r="r" b="b" t="t" l="l"/>
              <a:pathLst>
                <a:path h="1452607" w="683739">
                  <a:moveTo>
                    <a:pt x="0" y="0"/>
                  </a:moveTo>
                  <a:lnTo>
                    <a:pt x="683739" y="0"/>
                  </a:lnTo>
                  <a:lnTo>
                    <a:pt x="683739" y="1452607"/>
                  </a:lnTo>
                  <a:lnTo>
                    <a:pt x="0" y="1452607"/>
                  </a:lnTo>
                  <a:close/>
                </a:path>
              </a:pathLst>
            </a:custGeom>
            <a:blipFill>
              <a:blip r:embed="rId4"/>
              <a:stretch>
                <a:fillRect l="-143947" t="0" r="-9529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27060" y="2178942"/>
            <a:ext cx="3332240" cy="7079358"/>
            <a:chOff x="0" y="0"/>
            <a:chExt cx="683739" cy="14526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3739" cy="1452607"/>
            </a:xfrm>
            <a:custGeom>
              <a:avLst/>
              <a:gdLst/>
              <a:ahLst/>
              <a:cxnLst/>
              <a:rect r="r" b="b" t="t" l="l"/>
              <a:pathLst>
                <a:path h="1452607" w="683739">
                  <a:moveTo>
                    <a:pt x="0" y="0"/>
                  </a:moveTo>
                  <a:lnTo>
                    <a:pt x="683739" y="0"/>
                  </a:lnTo>
                  <a:lnTo>
                    <a:pt x="683739" y="1452607"/>
                  </a:lnTo>
                  <a:lnTo>
                    <a:pt x="0" y="1452607"/>
                  </a:lnTo>
                  <a:close/>
                </a:path>
              </a:pathLst>
            </a:custGeom>
            <a:blipFill>
              <a:blip r:embed="rId5"/>
              <a:stretch>
                <a:fillRect l="-56225" t="0" r="-5622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34727" y="2669383"/>
            <a:ext cx="4378622" cy="537686"/>
            <a:chOff x="0" y="0"/>
            <a:chExt cx="1153217" cy="141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3217" cy="141613"/>
            </a:xfrm>
            <a:custGeom>
              <a:avLst/>
              <a:gdLst/>
              <a:ahLst/>
              <a:cxnLst/>
              <a:rect r="r" b="b" t="t" l="l"/>
              <a:pathLst>
                <a:path h="141613" w="1153217">
                  <a:moveTo>
                    <a:pt x="0" y="0"/>
                  </a:moveTo>
                  <a:lnTo>
                    <a:pt x="1153217" y="0"/>
                  </a:lnTo>
                  <a:lnTo>
                    <a:pt x="1153217" y="141613"/>
                  </a:lnTo>
                  <a:lnTo>
                    <a:pt x="0" y="141613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53217" cy="18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20269" y="8818971"/>
            <a:ext cx="1647462" cy="439329"/>
            <a:chOff x="0" y="0"/>
            <a:chExt cx="2196617" cy="58577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85773" cy="585773"/>
              <a:chOff x="0" y="0"/>
              <a:chExt cx="115708" cy="11570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805422" y="0"/>
              <a:ext cx="585773" cy="585773"/>
              <a:chOff x="0" y="0"/>
              <a:chExt cx="115708" cy="1157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10844" y="0"/>
              <a:ext cx="585773" cy="585773"/>
              <a:chOff x="0" y="0"/>
              <a:chExt cx="115708" cy="11570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5708" cy="115708"/>
              </a:xfrm>
              <a:custGeom>
                <a:avLst/>
                <a:gdLst/>
                <a:ahLst/>
                <a:cxnLst/>
                <a:rect r="r" b="b" t="t" l="l"/>
                <a:pathLst>
                  <a:path h="115708" w="115708">
                    <a:moveTo>
                      <a:pt x="0" y="0"/>
                    </a:moveTo>
                    <a:lnTo>
                      <a:pt x="115708" y="0"/>
                    </a:lnTo>
                    <a:lnTo>
                      <a:pt x="115708" y="115708"/>
                    </a:lnTo>
                    <a:lnTo>
                      <a:pt x="0" y="115708"/>
                    </a:lnTo>
                    <a:close/>
                  </a:path>
                </a:pathLst>
              </a:custGeom>
              <a:solidFill>
                <a:srgbClr val="B1B6B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15708" cy="16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5600887" y="3444512"/>
            <a:ext cx="7086226" cy="513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México está en una zona gris tecnológica: El Estado usa herramientas con IA, pero el crimen también está modernizándose.</a:t>
            </a:r>
          </a:p>
          <a:p>
            <a:pPr algn="ctr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Sin regulación ni estrategia nacional de ciberdefensa con IA, México queda vulnerable.</a:t>
            </a:r>
          </a:p>
          <a:p>
            <a:pPr algn="ctr" marL="626106" indent="-313053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Reflexión final: ¿Quién debe controlar esta tecnología? ¿Y qué riesgos hay si no se hace nada?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88710" y="1148387"/>
            <a:ext cx="150058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85457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20567" y="2207517"/>
            <a:ext cx="6846865" cy="106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7226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CONCLUSIÓN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72208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60352" y="8852601"/>
            <a:ext cx="516729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GARCIA RODRIGUEZ USIEL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19267" y="3631450"/>
            <a:ext cx="9849465" cy="860263"/>
            <a:chOff x="0" y="0"/>
            <a:chExt cx="2594098" cy="226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94098" cy="226571"/>
            </a:xfrm>
            <a:custGeom>
              <a:avLst/>
              <a:gdLst/>
              <a:ahLst/>
              <a:cxnLst/>
              <a:rect r="r" b="b" t="t" l="l"/>
              <a:pathLst>
                <a:path h="226571" w="2594098">
                  <a:moveTo>
                    <a:pt x="0" y="0"/>
                  </a:moveTo>
                  <a:lnTo>
                    <a:pt x="2594098" y="0"/>
                  </a:lnTo>
                  <a:lnTo>
                    <a:pt x="2594098" y="226571"/>
                  </a:lnTo>
                  <a:lnTo>
                    <a:pt x="0" y="226571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94098" cy="27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19267" y="2077304"/>
            <a:ext cx="9849465" cy="239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2"/>
              </a:lnSpc>
            </a:pPr>
            <a:r>
              <a:rPr lang="en-US" sz="16280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REFERENCIAS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4443" y="4694218"/>
            <a:ext cx="12779114" cy="389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044" indent="-242022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241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ewton, C. (2024, agosto 26). Cuatro formas en que la IA está transformando el crimen organizado en América Latina. InSight Crime. https://insightcrime.org/es/noticias/cuatro-formas-inteligencia-artificial-transformando-crimen-organizado-america-latina/</a:t>
            </a:r>
          </a:p>
          <a:p>
            <a:pPr algn="l" marL="484044" indent="-242022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Orgaz, C. J. (2024, octubre 4). Inteligencia artificial: 6 maneras en que grupos criminales de América Latina usan la IA para delinquir. BBC. https://www.bbc.com/mundo/articles/crej5gwllvlo</a:t>
            </a:r>
          </a:p>
          <a:p>
            <a:pPr algn="l" marL="484044" indent="-242022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Redactores, R. (2025, abril 16). México emplea inteligencia artificial y combate al crimen organizado. Reseller. https://reseller.com.mx/mexico-emplea-inteligencia-artificial/</a:t>
            </a:r>
          </a:p>
          <a:p>
            <a:pPr algn="l" marL="484044" indent="-242022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FDFDFD"/>
                </a:solidFill>
                <a:latin typeface="Inter"/>
                <a:ea typeface="Inter"/>
                <a:cs typeface="Inter"/>
                <a:sym typeface="Inter"/>
              </a:rPr>
              <a:t>(S/f). Com.mx. Recuperado el 21 de mayo de 2025, de https://prevenet.com.mx/la-delincuencia-organizada-en-mexico-aliada-de-la-tecnologia-y-las-criptomonedas/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1711873"/>
            <a:ext cx="16230600" cy="0"/>
          </a:xfrm>
          <a:prstGeom prst="line">
            <a:avLst/>
          </a:prstGeom>
          <a:ln cap="flat" w="3810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36833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1167" y="8050167"/>
            <a:ext cx="4473666" cy="4473666"/>
          </a:xfrm>
          <a:custGeom>
            <a:avLst/>
            <a:gdLst/>
            <a:ahLst/>
            <a:cxnLst/>
            <a:rect r="r" b="b" t="t" l="l"/>
            <a:pathLst>
              <a:path h="4473666" w="4473666">
                <a:moveTo>
                  <a:pt x="0" y="0"/>
                </a:moveTo>
                <a:lnTo>
                  <a:pt x="4473666" y="0"/>
                </a:lnTo>
                <a:lnTo>
                  <a:pt x="4473666" y="4473666"/>
                </a:lnTo>
                <a:lnTo>
                  <a:pt x="0" y="447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72208" y="1148387"/>
            <a:ext cx="3917086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INTELIGENCIA ARTIFICIAL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60352" y="8852601"/>
            <a:ext cx="516729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GARCIA RODRIGUEZ USIEL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8707" y="1148387"/>
            <a:ext cx="3341915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DFDFD"/>
                </a:solidFill>
                <a:latin typeface="Inter Medium"/>
                <a:ea typeface="Inter Medium"/>
                <a:cs typeface="Inter Medium"/>
                <a:sym typeface="Inter Medium"/>
              </a:rPr>
              <a:t>TECNM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985369" y="4885443"/>
            <a:ext cx="8317261" cy="860263"/>
            <a:chOff x="0" y="0"/>
            <a:chExt cx="2190554" cy="226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0554" cy="226571"/>
            </a:xfrm>
            <a:custGeom>
              <a:avLst/>
              <a:gdLst/>
              <a:ahLst/>
              <a:cxnLst/>
              <a:rect r="r" b="b" t="t" l="l"/>
              <a:pathLst>
                <a:path h="226571" w="2190554">
                  <a:moveTo>
                    <a:pt x="0" y="0"/>
                  </a:moveTo>
                  <a:lnTo>
                    <a:pt x="2190554" y="0"/>
                  </a:lnTo>
                  <a:lnTo>
                    <a:pt x="2190554" y="226571"/>
                  </a:lnTo>
                  <a:lnTo>
                    <a:pt x="0" y="226571"/>
                  </a:lnTo>
                  <a:close/>
                </a:path>
              </a:pathLst>
            </a:custGeom>
            <a:solidFill>
              <a:srgbClr val="2D32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90554" cy="27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325731" y="3974395"/>
            <a:ext cx="9636539" cy="24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7"/>
              </a:lnSpc>
            </a:pPr>
            <a:r>
              <a:rPr lang="en-US" sz="16380">
                <a:solidFill>
                  <a:srgbClr val="FDFDFD"/>
                </a:solidFill>
                <a:latin typeface="Anton"/>
                <a:ea typeface="Anton"/>
                <a:cs typeface="Anton"/>
                <a:sym typeface="Anton"/>
              </a:rPr>
              <a:t>GRACIAS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DAGoDwnle00</dc:identifier>
  <dcterms:modified xsi:type="dcterms:W3CDTF">2011-08-01T06:04:30Z</dcterms:modified>
  <cp:revision>1</cp:revision>
  <dc:title>“IA, crimen organizado y seguridad en México: ¿Quién controla la tecnología?”</dc:title>
</cp:coreProperties>
</file>